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7"/>
  </p:notesMasterIdLst>
  <p:sldIdLst>
    <p:sldId id="334" r:id="rId2"/>
    <p:sldId id="335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32" r:id="rId44"/>
    <p:sldId id="298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31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3" r:id="rId7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781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C8E6EF60-DEA7-465A-93CF-0E67E31CAC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A91444F5-4E9D-418A-8038-6F55F55EA5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DEBE5190-D83B-4C71-80AB-020FBD687A9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8803B6-B128-4875-9099-D301E98A93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6C35CD0-A52A-4865-AB08-1388AFFEFB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FF261CE-F89F-4176-B759-2E5D19FA81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0DCB05A5-0223-4C74-86B3-F824A082CC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0466ACC5-9EF3-407A-9FCD-1F29D0D2BC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BE19DC4-0DD1-4621-91C8-96C319C89C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3D39BAB9-AC44-459D-B9BD-F89338402E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9/13/2024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8.wmf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1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66.emf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A9661F65-22C0-4E29-91F0-7BABDEE59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Important Characteristics of Structured Data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D15C9F8B-7C74-4CDB-8649-1F4AB9AD9A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Dimensionality</a:t>
            </a:r>
          </a:p>
          <a:p>
            <a:pPr lvl="1"/>
            <a:r>
              <a:rPr lang="en-US" altLang="en-US" dirty="0"/>
              <a:t> Curse of Dimensionality</a:t>
            </a:r>
          </a:p>
          <a:p>
            <a:endParaRPr lang="en-US" altLang="en-US" dirty="0"/>
          </a:p>
          <a:p>
            <a:r>
              <a:rPr lang="en-US" altLang="en-US" dirty="0"/>
              <a:t>Sparsity</a:t>
            </a:r>
          </a:p>
          <a:p>
            <a:pPr lvl="1"/>
            <a:r>
              <a:rPr lang="en-US" altLang="en-US" dirty="0"/>
              <a:t> Only presence counts</a:t>
            </a:r>
          </a:p>
          <a:p>
            <a:endParaRPr lang="en-US" altLang="en-US" dirty="0"/>
          </a:p>
          <a:p>
            <a:r>
              <a:rPr lang="en-US" altLang="en-US" dirty="0"/>
              <a:t>Resolution</a:t>
            </a:r>
          </a:p>
          <a:p>
            <a:pPr lvl="1"/>
            <a:r>
              <a:rPr lang="en-US" altLang="en-US" dirty="0"/>
              <a:t> Patterns depend on the scale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677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466"/>
              </p:ext>
            </p:extLst>
          </p:nvPr>
        </p:nvGraphicFramePr>
        <p:xfrm>
          <a:off x="1219200" y="4114800"/>
          <a:ext cx="6911975" cy="254317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11721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726513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593365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880376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9187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72243" y="5315744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m objects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special type of record data, where </a:t>
            </a:r>
          </a:p>
          <a:p>
            <a:pPr lvl="1"/>
            <a:r>
              <a:rPr lang="en-US" altLang="en-US"/>
              <a:t>each record (transaction) involves a set of items.  </a:t>
            </a:r>
          </a:p>
          <a:p>
            <a:pPr lvl="1"/>
            <a:r>
              <a:rPr lang="en-US" altLang="en-US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97191"/>
              </p:ext>
            </p:extLst>
          </p:nvPr>
        </p:nvGraphicFramePr>
        <p:xfrm>
          <a:off x="2468563" y="3816350"/>
          <a:ext cx="4159250" cy="2143125"/>
        </p:xfrm>
        <a:graphic>
          <a:graphicData uri="http://schemas.openxmlformats.org/drawingml/2006/table">
            <a:tbl>
              <a:tblPr firstRow="1" firstCol="1" bandCol="1">
                <a:tableStyleId>{74C1A8A3-306A-4EB7-A6B1-4F7E0EB9C5D6}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kinds of data quality problems?</a:t>
            </a:r>
          </a:p>
          <a:p>
            <a:r>
              <a:rPr lang="en-US" altLang="en-US"/>
              <a:t>How can we detect problems with the data? </a:t>
            </a:r>
          </a:p>
          <a:p>
            <a:r>
              <a:rPr lang="en-US" altLang="en-US"/>
              <a:t>What can we do about these problems? </a:t>
            </a:r>
          </a:p>
          <a:p>
            <a:pPr lvl="4"/>
            <a:endParaRPr lang="en-US" altLang="en-US"/>
          </a:p>
          <a:p>
            <a:pPr lvl="4"/>
            <a:endParaRPr lang="en-US" altLang="en-US"/>
          </a:p>
          <a:p>
            <a:r>
              <a:rPr lang="en-US" altLang="en-US"/>
              <a:t>Examples of data quality problems: </a:t>
            </a:r>
          </a:p>
          <a:p>
            <a:pPr lvl="1"/>
            <a:r>
              <a:rPr lang="en-US" altLang="en-US"/>
              <a:t>Noise and outliers </a:t>
            </a:r>
          </a:p>
          <a:p>
            <a:pPr lvl="1"/>
            <a:r>
              <a:rPr lang="en-US" altLang="en-US"/>
              <a:t>missing values </a:t>
            </a:r>
          </a:p>
          <a:p>
            <a:pPr lvl="1"/>
            <a:r>
              <a:rPr lang="en-US" altLang="en-US"/>
              <a:t>duplicate data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2919382" cy="23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5646171" y="2506664"/>
            <a:ext cx="2659629" cy="23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51684"/>
            <a:ext cx="24863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Signal: 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404" y="2323308"/>
            <a:ext cx="231316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" y="5320506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De-noise (signal processing)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62DF84-CB1E-84CE-B8CB-9E94C6AE4901}"/>
              </a:ext>
            </a:extLst>
          </p:cNvPr>
          <p:cNvSpPr/>
          <p:nvPr/>
        </p:nvSpPr>
        <p:spPr>
          <a:xfrm>
            <a:off x="3761551" y="3161589"/>
            <a:ext cx="1595746" cy="8459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Noisy measurement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EC70A113-CD3C-4B37-B89C-C53FAF0B289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32038"/>
            <a:ext cx="4265613" cy="3503612"/>
            <a:chOff x="960" y="1453"/>
            <a:chExt cx="2687" cy="2207"/>
          </a:xfrm>
        </p:grpSpPr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3CA376E-B0F0-4664-8E8B-1541F2B9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453"/>
              <a:ext cx="2687" cy="2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F272F3F3-662B-45A2-8956-858F99F2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205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7F726EA3-8805-498D-82BD-712AC5DBE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6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0FE46122-8D63-4EF0-8335-981D1B9F9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3131"/>
              <a:ext cx="109" cy="99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90FEACD4-B5B7-4B41-82BE-DF9D73F8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209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>
              <a:extLst>
                <a:ext uri="{FF2B5EF4-FFF2-40B4-BE49-F238E27FC236}">
                  <a16:creationId xmlns:a16="http://schemas.microsoft.com/office/drawing/2014/main" id="{BEB7B91E-49B4-4E6D-A8A2-F2587B79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189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>
              <a:extLst>
                <a:ext uri="{FF2B5EF4-FFF2-40B4-BE49-F238E27FC236}">
                  <a16:creationId xmlns:a16="http://schemas.microsoft.com/office/drawing/2014/main" id="{E7741176-84BC-47FE-863F-96B559B4E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2245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51025"/>
            <a:ext cx="7886700" cy="4351338"/>
          </a:xfrm>
        </p:spPr>
        <p:txBody>
          <a:bodyPr/>
          <a:lstStyle/>
          <a:p>
            <a:r>
              <a:rPr lang="en-US" altLang="en-US"/>
              <a:t>Outliers are data objects with characteristics that are considerably different than most of the other data objects in the data set</a:t>
            </a:r>
          </a:p>
          <a:p>
            <a:endParaRPr lang="en-US" altLang="en-US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021388"/>
            <a:ext cx="79549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Outlier detection + remove outliers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Reasons for missing values</a:t>
            </a:r>
          </a:p>
          <a:p>
            <a:pPr lvl="1"/>
            <a:r>
              <a:rPr lang="en-US" altLang="en-US"/>
              <a:t>Information is not collected </a:t>
            </a:r>
            <a:br>
              <a:rPr lang="en-US" altLang="en-US"/>
            </a:br>
            <a:r>
              <a:rPr lang="en-US" altLang="en-US"/>
              <a:t>(e.g., people decline to give their age and weight)</a:t>
            </a:r>
          </a:p>
          <a:p>
            <a:pPr lvl="1"/>
            <a:r>
              <a:rPr lang="en-US" altLang="en-US"/>
              <a:t>Attributes may not be applicable to all cases </a:t>
            </a:r>
            <a:br>
              <a:rPr lang="en-US" altLang="en-US"/>
            </a:br>
            <a:r>
              <a:rPr lang="en-US" altLang="en-US"/>
              <a:t>(e.g., annual income is not applicable to children)</a:t>
            </a:r>
          </a:p>
          <a:p>
            <a:pPr lvl="1"/>
            <a:endParaRPr lang="en-US" altLang="en-US"/>
          </a:p>
          <a:p>
            <a:r>
              <a:rPr lang="en-US" altLang="en-US"/>
              <a:t>Handling missing values</a:t>
            </a:r>
          </a:p>
          <a:p>
            <a:pPr lvl="1"/>
            <a:r>
              <a:rPr lang="en-US" altLang="en-US"/>
              <a:t>Eliminate data objects with missing value</a:t>
            </a:r>
          </a:p>
          <a:p>
            <a:pPr lvl="1"/>
            <a:r>
              <a:rPr lang="en-US" altLang="en-US"/>
              <a:t>Eliminate feature with missing values</a:t>
            </a:r>
          </a:p>
          <a:p>
            <a:pPr lvl="1"/>
            <a:r>
              <a:rPr lang="en-US" altLang="en-US"/>
              <a:t>Ignore the missing value during analysis</a:t>
            </a:r>
          </a:p>
          <a:p>
            <a:pPr lvl="1"/>
            <a:r>
              <a:rPr lang="en-US" altLang="en-US"/>
              <a:t>Estimate missing values = Imputation</a:t>
            </a:r>
            <a:br>
              <a:rPr lang="en-US" altLang="en-US"/>
            </a:br>
            <a:r>
              <a:rPr lang="en-US" altLang="en-US"/>
              <a:t>(e.g., replace with mean or weighted mean where all possible values are weighted by their probabilities)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903E3C2F-028A-4BF2-8D7C-027452F85F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825625"/>
            <a:ext cx="6915150" cy="4351338"/>
          </a:xfrm>
        </p:spPr>
        <p:txBody>
          <a:bodyPr/>
          <a:lstStyle/>
          <a:p>
            <a:r>
              <a:rPr lang="en-US" altLang="en-US" dirty="0"/>
              <a:t>Sampling without replacement</a:t>
            </a:r>
          </a:p>
          <a:p>
            <a:pPr lvl="1"/>
            <a:r>
              <a:rPr lang="en-US" altLang="en-US" dirty="0"/>
              <a:t>As each item is selected, it is removed from the population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Sampling with replacement</a:t>
            </a:r>
          </a:p>
          <a:p>
            <a:pPr lvl="1"/>
            <a:r>
              <a:rPr lang="en-US" altLang="en-US" dirty="0"/>
              <a:t>Objects are not removed from the population as they are selected for the sample. Note:  the same object can be picked up more than once</a:t>
            </a:r>
          </a:p>
          <a:p>
            <a:pPr lvl="4"/>
            <a:endParaRPr lang="en-US" altLang="en-US" dirty="0"/>
          </a:p>
          <a:p>
            <a:pPr lvl="4"/>
            <a:endParaRPr lang="en-US" altLang="en-US" dirty="0"/>
          </a:p>
          <a:p>
            <a:r>
              <a:rPr lang="en-US" altLang="en-US" dirty="0"/>
              <a:t>Simple Random Sampling</a:t>
            </a:r>
          </a:p>
          <a:p>
            <a:pPr lvl="1"/>
            <a:r>
              <a:rPr lang="en-US" altLang="en-US" dirty="0"/>
              <a:t>There is an equal probability of selecting any particular item</a:t>
            </a:r>
          </a:p>
          <a:p>
            <a:r>
              <a:rPr lang="en-US" altLang="en-US" dirty="0"/>
              <a:t>Stratified sampling</a:t>
            </a:r>
          </a:p>
          <a:p>
            <a:pPr lvl="1"/>
            <a:r>
              <a:rPr lang="en-US" altLang="en-US" dirty="0"/>
              <a:t>Split the data into several partitions; then draw random samples from each partition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EE5A582-B24E-467F-B88A-FADDB8D0B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700211"/>
            <a:ext cx="7358063" cy="2303463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E9AB32A-7F6B-4AB7-BBE4-86D824C05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67199"/>
            <a:ext cx="7358063" cy="1797051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7502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1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184EA3-4671-351E-F56D-74DA5C87867C}"/>
              </a:ext>
            </a:extLst>
          </p:cNvPr>
          <p:cNvCxnSpPr>
            <a:cxnSpLocks/>
          </p:cNvCxnSpPr>
          <p:nvPr/>
        </p:nvCxnSpPr>
        <p:spPr>
          <a:xfrm>
            <a:off x="3733800" y="4191000"/>
            <a:ext cx="228600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4A0F999-CAFF-23F6-BA8E-5D1899D09F98}"/>
              </a:ext>
            </a:extLst>
          </p:cNvPr>
          <p:cNvSpPr/>
          <p:nvPr/>
        </p:nvSpPr>
        <p:spPr>
          <a:xfrm>
            <a:off x="3962401" y="3560860"/>
            <a:ext cx="1109120" cy="510006"/>
          </a:xfrm>
          <a:prstGeom prst="wedgeRoundRectCallout">
            <a:avLst>
              <a:gd name="adj1" fmla="val -56746"/>
              <a:gd name="adj2" fmla="val 95068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is meaningful</a:t>
            </a:r>
          </a:p>
        </p:txBody>
      </p:sp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= Remove features (columns):</a:t>
            </a:r>
          </a:p>
          <a:p>
            <a:r>
              <a:rPr lang="en-US" altLang="en-US" dirty="0"/>
              <a:t>Redundant features </a:t>
            </a:r>
          </a:p>
          <a:p>
            <a:pPr lvl="1"/>
            <a:r>
              <a:rPr lang="en-US" altLang="en-US" dirty="0"/>
              <a:t>duplicate information contained in multiple features (are correlated)</a:t>
            </a:r>
          </a:p>
          <a:p>
            <a:pPr lvl="1"/>
            <a:r>
              <a:rPr lang="en-US" altLang="en-US" dirty="0"/>
              <a:t>Example: purchase price of a product and the amount of sales tax paid</a:t>
            </a:r>
          </a:p>
          <a:p>
            <a:r>
              <a:rPr lang="en-US" altLang="en-US" dirty="0"/>
              <a:t>Irrelevant features</a:t>
            </a:r>
          </a:p>
          <a:p>
            <a:pPr lvl="1"/>
            <a:r>
              <a:rPr lang="en-US" altLang="en-US" dirty="0"/>
              <a:t>contain no information that is useful for the data mining task</a:t>
            </a:r>
          </a:p>
          <a:p>
            <a:pPr lvl="1"/>
            <a:r>
              <a:rPr lang="en-US" altLang="en-US" dirty="0"/>
              <a:t>Example: students' ID is often irrelevant to the task of predicting students' GPA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Methods</a:t>
            </a:r>
          </a:p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81379"/>
            <a:ext cx="7886700" cy="3367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Three general methodologies</a:t>
            </a:r>
          </a:p>
          <a:p>
            <a:r>
              <a:rPr lang="en-US" altLang="en-US" dirty="0"/>
              <a:t>Feature Extraction</a:t>
            </a:r>
          </a:p>
          <a:p>
            <a:pPr lvl="1"/>
            <a:r>
              <a:rPr lang="en-US" altLang="en-US" dirty="0"/>
              <a:t> Domain-specific (e.g., face recognition in image mining)</a:t>
            </a:r>
          </a:p>
          <a:p>
            <a:r>
              <a:rPr lang="en-US" altLang="en-US" dirty="0"/>
              <a:t>Feature Construction / Feature Engineering</a:t>
            </a:r>
          </a:p>
          <a:p>
            <a:pPr lvl="1"/>
            <a:r>
              <a:rPr lang="en-US" altLang="en-US" dirty="0"/>
              <a:t> combining features (interactions: multiply features)</a:t>
            </a:r>
          </a:p>
          <a:p>
            <a:pPr lvl="1"/>
            <a:r>
              <a:rPr lang="en-US" altLang="en-US" dirty="0"/>
              <a:t>Example: Calculate the body mass index from height and weight</a:t>
            </a:r>
          </a:p>
          <a:p>
            <a:r>
              <a:rPr lang="en-US" altLang="en-US" dirty="0"/>
              <a:t>Mapping Data to New Space 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sz="15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transform/Wavelet transform</a:t>
            </a:r>
          </a:p>
          <a:p>
            <a:pPr lvl="1"/>
            <a:endParaRPr lang="en-US" alt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5804FA9A-EFE8-C88A-E062-8308BFE6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61" y="5654706"/>
            <a:ext cx="1200150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2A908-CE57-9342-640F-2D32486D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7" y="5079717"/>
            <a:ext cx="138113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D0E378-C969-288C-892C-C27E3A64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029200" y="4803179"/>
            <a:ext cx="251460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2ED0AE8-6CB3-847D-11CB-709B411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1646061" y="4803179"/>
            <a:ext cx="234315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F4306E3-1D79-A1FA-290E-6770C093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04" y="4648200"/>
            <a:ext cx="2343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9E5FE66-D15C-6FC9-CE79-01D9B5EB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84" y="4648200"/>
            <a:ext cx="18859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Frequency Domain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1B238-31A3-B6DE-28E9-04624220990F}"/>
              </a:ext>
            </a:extLst>
          </p:cNvPr>
          <p:cNvSpPr/>
          <p:nvPr/>
        </p:nvSpPr>
        <p:spPr>
          <a:xfrm>
            <a:off x="4043054" y="5410200"/>
            <a:ext cx="1111737" cy="5334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</a:t>
                </a:r>
                <a:r>
                  <a:rPr lang="en-US" altLang="en-US" dirty="0" err="1"/>
                  <a:t>roug</a:t>
                </a:r>
                <a:r>
                  <a:rPr lang="en-US" altLang="en-US" dirty="0"/>
                  <a:t>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77374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51268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84208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:r>
                  <a:rPr lang="en-US" altLang="en-US" dirty="0" err="1"/>
                  <a:t>and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9235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90129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3870325"/>
            <a:ext cx="182563" cy="1920875"/>
          </a:xfrm>
          <a:prstGeom prst="rightBrace">
            <a:avLst>
              <a:gd name="adj1" fmla="val 95036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4595812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000" dirty="0"/>
                  <a:t>p =  1 0 0 0 0 0 0 0 0 0    		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q =  0 0 0 0 0 0 1 0 0 1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:r>
                  <a:rPr lang="en-US" altLang="en-US" sz="2000" dirty="0"/>
                  <a:t>M01 = 2   (the number of attributes where p was 0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M10 = 1   (the number of attributes where p was 1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M00 = 7   (the number of attributes where p was 0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M11 = 0   (the number of attributes where p was 1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 + M00)/(M01 + M10 + M11 + M00) = (0+7) / (2+1+0+7) = 0.7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(M11) / (M01 + M10 + M11) = 0 / (2 + 1 + 0) = 0 </a:t>
                </a:r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Variation of Jaccard for continuous or count attributes: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where ∙ is the dot product between two vectors and ||∙||2  is the Euclidean norm (length of the vector).</a:t>
            </a:r>
          </a:p>
          <a:p>
            <a:endParaRPr lang="en-US" altLang="en-US" dirty="0"/>
          </a:p>
          <a:p>
            <a:r>
              <a:rPr lang="en-US" altLang="en-US" dirty="0"/>
              <a:t>Reduces to Jaccard for binary attributes</a:t>
            </a:r>
          </a:p>
        </p:txBody>
      </p:sp>
      <p:graphicFrame>
        <p:nvGraphicFramePr>
          <p:cNvPr id="66563" name="Object 3">
            <a:extLst>
              <a:ext uri="{FF2B5EF4-FFF2-40B4-BE49-F238E27FC236}">
                <a16:creationId xmlns:a16="http://schemas.microsoft.com/office/drawing/2014/main" id="{7A80A4D3-43A1-4021-AA33-DDD10249A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06680"/>
              </p:ext>
            </p:extLst>
          </p:nvPr>
        </p:nvGraphicFramePr>
        <p:xfrm>
          <a:off x="2133600" y="2281237"/>
          <a:ext cx="38100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81237"/>
                        <a:ext cx="3810000" cy="13763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metric </a:t>
                </a:r>
                <a:r>
                  <a:rPr lang="en-US" altLang="en-US" dirty="0"/>
                  <a:t>and forms a 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metric space.</a:t>
                </a:r>
                <a:endParaRPr lang="en-US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/>
          <a:lstStyle/>
          <a:p>
            <a:r>
              <a:rPr lang="en-US" altLang="en-US" dirty="0"/>
              <a:t>Calculate the Euclidean and the Manhattan distances between A and C and A and B</a:t>
            </a:r>
          </a:p>
          <a:p>
            <a:r>
              <a:rPr lang="en-US" altLang="en-US" dirty="0"/>
              <a:t>Calculate the Cosine similarity between A and C and A and B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03622"/>
              </p:ext>
            </p:extLst>
          </p:nvPr>
        </p:nvGraphicFramePr>
        <p:xfrm>
          <a:off x="3048000" y="1868994"/>
          <a:ext cx="3355975" cy="1610806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2ABD20DE-B7D1-4097-85D0-229D065E1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Correlation</a:t>
            </a: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E0284F65-E141-43C5-9DCE-A49695B9A1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Correlation measures the (linear) relationship between two variables.</a:t>
            </a:r>
          </a:p>
          <a:p>
            <a:r>
              <a:rPr lang="en-US" altLang="en-US" dirty="0"/>
              <a:t>To compute Pearson correlation (Pearson's Product Moment Correlation), we standardize data objects, p and q, and then take their dot product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Estimation: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Correlation is often used as a measure of similarity.</a:t>
            </a:r>
          </a:p>
        </p:txBody>
      </p:sp>
      <p:graphicFrame>
        <p:nvGraphicFramePr>
          <p:cNvPr id="71683" name="Object 3">
            <a:extLst>
              <a:ext uri="{FF2B5EF4-FFF2-40B4-BE49-F238E27FC236}">
                <a16:creationId xmlns:a16="http://schemas.microsoft.com/office/drawing/2014/main" id="{1EED29DA-EEFB-468C-9E9E-12AE6A9F5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78535"/>
              </p:ext>
            </p:extLst>
          </p:nvPr>
        </p:nvGraphicFramePr>
        <p:xfrm>
          <a:off x="3449638" y="3040063"/>
          <a:ext cx="2112962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13920" imgH="774360" progId="">
                  <p:embed/>
                </p:oleObj>
              </mc:Choice>
              <mc:Fallback>
                <p:oleObj r:id="rId3" imgW="2113920" imgH="7743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3040063"/>
                        <a:ext cx="2112962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45D6FF-A426-491C-89C4-9F36C1CC5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508" y="4552134"/>
            <a:ext cx="3321221" cy="8826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0555CCB-5492-4592-88EF-C76F6C1A7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Visually Evaluating Correlation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A67CFCD-76E6-4D32-9285-82CDA3C39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9068"/>
            <a:ext cx="6061391" cy="5352210"/>
          </a:xfrm>
        </p:spPr>
      </p:pic>
      <p:sp>
        <p:nvSpPr>
          <p:cNvPr id="72707" name="Text Box 3">
            <a:extLst>
              <a:ext uri="{FF2B5EF4-FFF2-40B4-BE49-F238E27FC236}">
                <a16:creationId xmlns:a16="http://schemas.microsoft.com/office/drawing/2014/main" id="{BDF0801B-9FB8-45DC-832E-50C7240A9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971800"/>
            <a:ext cx="27432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Scatter plots showing the similarity from –1 to 1.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6507599-8FC5-48A3-89BB-E8398E15F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Rank Correlation</a:t>
            </a: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4B9B8453-86B0-4856-A7C1-510A36352C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 the degree of similarity between two ratings (e.g., ordinal data).</a:t>
            </a:r>
          </a:p>
          <a:p>
            <a:r>
              <a:rPr lang="en-US" altLang="en-US" dirty="0"/>
              <a:t>Is more robust against outliers and does not assume normality of data or linear relationship like Pearson Correlation. </a:t>
            </a:r>
          </a:p>
          <a:p>
            <a:r>
              <a:rPr lang="en-US" altLang="en-US" dirty="0"/>
              <a:t>Measures (all are between -1 and 1) </a:t>
            </a:r>
          </a:p>
          <a:p>
            <a:pPr lvl="1"/>
            <a:r>
              <a:rPr lang="en-US" altLang="en-US" dirty="0"/>
              <a:t>Spearman's Rho: Pearson correlation between ranked variables. </a:t>
            </a:r>
          </a:p>
          <a:p>
            <a:pPr lvl="1"/>
            <a:r>
              <a:rPr lang="en-US" altLang="en-US" dirty="0"/>
              <a:t>Kendall's Tau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Goodman and Kruskal's Gamma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607A5B9-BACA-431A-A566-521E3702C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5208"/>
              </p:ext>
            </p:extLst>
          </p:nvPr>
        </p:nvGraphicFramePr>
        <p:xfrm>
          <a:off x="1268413" y="4116388"/>
          <a:ext cx="1765300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69760" imgH="1142640" progId="">
                  <p:embed/>
                </p:oleObj>
              </mc:Choice>
              <mc:Fallback>
                <p:oleObj r:id="rId3" imgW="1769760" imgH="11426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4116388"/>
                        <a:ext cx="1765300" cy="11414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A1055F7F-19EC-4C51-BF3E-B6B243BE4E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8088" y="5680075"/>
          <a:ext cx="15351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30360" imgH="808200" progId="">
                  <p:embed/>
                </p:oleObj>
              </mc:Choice>
              <mc:Fallback>
                <p:oleObj r:id="rId5" imgW="1530360" imgH="808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5680075"/>
                        <a:ext cx="1535112" cy="811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757C4D3E-7C34-49B7-9155-0F9E21F13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560160"/>
              </p:ext>
            </p:extLst>
          </p:nvPr>
        </p:nvGraphicFramePr>
        <p:xfrm>
          <a:off x="6477000" y="4177793"/>
          <a:ext cx="1765300" cy="509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685240" imgH="777960" progId="">
                  <p:embed/>
                </p:oleObj>
              </mc:Choice>
              <mc:Fallback>
                <p:oleObj r:id="rId7" imgW="2685240" imgH="7779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177793"/>
                        <a:ext cx="1765300" cy="50930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4" name="Picture 6">
            <a:extLst>
              <a:ext uri="{FF2B5EF4-FFF2-40B4-BE49-F238E27FC236}">
                <a16:creationId xmlns:a16="http://schemas.microsoft.com/office/drawing/2014/main" id="{1ADCAEF1-676B-471D-B586-B2B6374E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Group 1">
            <a:extLst>
              <a:ext uri="{FF2B5EF4-FFF2-40B4-BE49-F238E27FC236}">
                <a16:creationId xmlns:a16="http://schemas.microsoft.com/office/drawing/2014/main" id="{31205B7F-86B4-46A8-99E5-C5175C85816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87350"/>
            <a:ext cx="8304213" cy="6165850"/>
            <a:chOff x="240" y="192"/>
            <a:chExt cx="5231" cy="3884"/>
          </a:xfrm>
        </p:grpSpPr>
        <p:grpSp>
          <p:nvGrpSpPr>
            <p:cNvPr id="9218" name="Group 2">
              <a:extLst>
                <a:ext uri="{FF2B5EF4-FFF2-40B4-BE49-F238E27FC236}">
                  <a16:creationId xmlns:a16="http://schemas.microsoft.com/office/drawing/2014/main" id="{39EA5C90-9D72-4ED6-9BBA-A790BA2CD4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93"/>
              <a:ext cx="5225" cy="3881"/>
              <a:chOff x="243" y="193"/>
              <a:chExt cx="5225" cy="3881"/>
            </a:xfrm>
          </p:grpSpPr>
          <p:grpSp>
            <p:nvGrpSpPr>
              <p:cNvPr id="9219" name="Group 3">
                <a:extLst>
                  <a:ext uri="{FF2B5EF4-FFF2-40B4-BE49-F238E27FC236}">
                    <a16:creationId xmlns:a16="http://schemas.microsoft.com/office/drawing/2014/main" id="{8C3C7639-2277-4D0A-A0EA-424AF69385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93"/>
                <a:ext cx="919" cy="438"/>
                <a:chOff x="243" y="193"/>
                <a:chExt cx="919" cy="438"/>
              </a:xfrm>
            </p:grpSpPr>
            <p:sp>
              <p:nvSpPr>
                <p:cNvPr id="9220" name="Rectangle 4">
                  <a:extLst>
                    <a:ext uri="{FF2B5EF4-FFF2-40B4-BE49-F238E27FC236}">
                      <a16:creationId xmlns:a16="http://schemas.microsoft.com/office/drawing/2014/main" id="{D9108128-794D-40F3-8EC6-E6F944804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93"/>
                  <a:ext cx="919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1" name="Group 5">
                  <a:extLst>
                    <a:ext uri="{FF2B5EF4-FFF2-40B4-BE49-F238E27FC236}">
                      <a16:creationId xmlns:a16="http://schemas.microsoft.com/office/drawing/2014/main" id="{D6EA09C1-C318-4BCA-BB71-62DFDA9407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" y="193"/>
                  <a:ext cx="918" cy="438"/>
                  <a:chOff x="243" y="193"/>
                  <a:chExt cx="918" cy="438"/>
                </a:xfrm>
              </p:grpSpPr>
              <p:sp>
                <p:nvSpPr>
                  <p:cNvPr id="9222" name="Rectangle 6">
                    <a:extLst>
                      <a:ext uri="{FF2B5EF4-FFF2-40B4-BE49-F238E27FC236}">
                        <a16:creationId xmlns:a16="http://schemas.microsoft.com/office/drawing/2014/main" id="{BAF0EE0B-2E6F-483D-9DF9-32AAE9AE1E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" y="193"/>
                    <a:ext cx="803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 dirty="0">
                        <a:cs typeface="Times New Roman" panose="02020603050405020304" pitchFamily="18" charset="0"/>
                      </a:rPr>
                      <a:t>Attribute Type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 dirty="0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3" name="Rectangle 7">
                    <a:extLst>
                      <a:ext uri="{FF2B5EF4-FFF2-40B4-BE49-F238E27FC236}">
                        <a16:creationId xmlns:a16="http://schemas.microsoft.com/office/drawing/2014/main" id="{E8D12736-2FFB-4460-96FE-84CC286084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" y="193"/>
                    <a:ext cx="918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4" name="Group 8">
                <a:extLst>
                  <a:ext uri="{FF2B5EF4-FFF2-40B4-BE49-F238E27FC236}">
                    <a16:creationId xmlns:a16="http://schemas.microsoft.com/office/drawing/2014/main" id="{DB593B91-B492-40AA-8D26-322CC055C8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93"/>
                <a:ext cx="1886" cy="438"/>
                <a:chOff x="1162" y="193"/>
                <a:chExt cx="1886" cy="438"/>
              </a:xfrm>
            </p:grpSpPr>
            <p:sp>
              <p:nvSpPr>
                <p:cNvPr id="9225" name="Rectangle 9">
                  <a:extLst>
                    <a:ext uri="{FF2B5EF4-FFF2-40B4-BE49-F238E27FC236}">
                      <a16:creationId xmlns:a16="http://schemas.microsoft.com/office/drawing/2014/main" id="{961C2DD9-5A5C-44FF-8D67-ED57EBE02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93"/>
                  <a:ext cx="188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6" name="Group 10">
                  <a:extLst>
                    <a:ext uri="{FF2B5EF4-FFF2-40B4-BE49-F238E27FC236}">
                      <a16:creationId xmlns:a16="http://schemas.microsoft.com/office/drawing/2014/main" id="{9695EB58-9F15-4881-BC61-359D1B6416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62" y="193"/>
                  <a:ext cx="1886" cy="438"/>
                  <a:chOff x="1162" y="193"/>
                  <a:chExt cx="1886" cy="438"/>
                </a:xfrm>
              </p:grpSpPr>
              <p:sp>
                <p:nvSpPr>
                  <p:cNvPr id="9227" name="Rectangle 11">
                    <a:extLst>
                      <a:ext uri="{FF2B5EF4-FFF2-40B4-BE49-F238E27FC236}">
                        <a16:creationId xmlns:a16="http://schemas.microsoft.com/office/drawing/2014/main" id="{3D365835-0242-4079-970C-02E14888B5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0" y="193"/>
                    <a:ext cx="1770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Description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8" name="Rectangle 12">
                    <a:extLst>
                      <a:ext uri="{FF2B5EF4-FFF2-40B4-BE49-F238E27FC236}">
                        <a16:creationId xmlns:a16="http://schemas.microsoft.com/office/drawing/2014/main" id="{417AD096-ED9E-4B08-8552-D01A27D9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62" y="193"/>
                    <a:ext cx="188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9" name="Group 13">
                <a:extLst>
                  <a:ext uri="{FF2B5EF4-FFF2-40B4-BE49-F238E27FC236}">
                    <a16:creationId xmlns:a16="http://schemas.microsoft.com/office/drawing/2014/main" id="{0336D999-8F1A-440A-8736-5EA9B4D187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93"/>
                <a:ext cx="1276" cy="438"/>
                <a:chOff x="3049" y="193"/>
                <a:chExt cx="1276" cy="438"/>
              </a:xfrm>
            </p:grpSpPr>
            <p:sp>
              <p:nvSpPr>
                <p:cNvPr id="9230" name="Rectangle 14">
                  <a:extLst>
                    <a:ext uri="{FF2B5EF4-FFF2-40B4-BE49-F238E27FC236}">
                      <a16:creationId xmlns:a16="http://schemas.microsoft.com/office/drawing/2014/main" id="{EBDCF115-6C6C-4983-B8F0-6D76964C6B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93"/>
                  <a:ext cx="127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1" name="Group 15">
                  <a:extLst>
                    <a:ext uri="{FF2B5EF4-FFF2-40B4-BE49-F238E27FC236}">
                      <a16:creationId xmlns:a16="http://schemas.microsoft.com/office/drawing/2014/main" id="{6965C979-3415-43E2-81D7-B8C0792ECF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49" y="193"/>
                  <a:ext cx="1276" cy="438"/>
                  <a:chOff x="3049" y="193"/>
                  <a:chExt cx="1276" cy="438"/>
                </a:xfrm>
              </p:grpSpPr>
              <p:sp>
                <p:nvSpPr>
                  <p:cNvPr id="9232" name="Rectangle 16">
                    <a:extLst>
                      <a:ext uri="{FF2B5EF4-FFF2-40B4-BE49-F238E27FC236}">
                        <a16:creationId xmlns:a16="http://schemas.microsoft.com/office/drawing/2014/main" id="{1DA03DE1-7DE2-4CE8-A1DB-E551C14EBB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07" y="193"/>
                    <a:ext cx="1161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Examples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3" name="Rectangle 17">
                    <a:extLst>
                      <a:ext uri="{FF2B5EF4-FFF2-40B4-BE49-F238E27FC236}">
                        <a16:creationId xmlns:a16="http://schemas.microsoft.com/office/drawing/2014/main" id="{046FDF2F-7489-4300-81A8-640108C5E8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9" y="193"/>
                    <a:ext cx="127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4" name="Group 18">
                <a:extLst>
                  <a:ext uri="{FF2B5EF4-FFF2-40B4-BE49-F238E27FC236}">
                    <a16:creationId xmlns:a16="http://schemas.microsoft.com/office/drawing/2014/main" id="{BF880367-788F-4330-818A-D984359E5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93"/>
                <a:ext cx="1141" cy="438"/>
                <a:chOff x="4327" y="193"/>
                <a:chExt cx="1141" cy="438"/>
              </a:xfrm>
            </p:grpSpPr>
            <p:sp>
              <p:nvSpPr>
                <p:cNvPr id="9235" name="Rectangle 19">
                  <a:extLst>
                    <a:ext uri="{FF2B5EF4-FFF2-40B4-BE49-F238E27FC236}">
                      <a16:creationId xmlns:a16="http://schemas.microsoft.com/office/drawing/2014/main" id="{0A036600-92CF-48A2-8047-24443FF4A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93"/>
                  <a:ext cx="1141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6" name="Group 20">
                  <a:extLst>
                    <a:ext uri="{FF2B5EF4-FFF2-40B4-BE49-F238E27FC236}">
                      <a16:creationId xmlns:a16="http://schemas.microsoft.com/office/drawing/2014/main" id="{BFADDA8D-C9E7-4A87-96CE-DA0DB1498B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27" y="193"/>
                  <a:ext cx="1140" cy="438"/>
                  <a:chOff x="4327" y="193"/>
                  <a:chExt cx="1140" cy="438"/>
                </a:xfrm>
              </p:grpSpPr>
              <p:sp>
                <p:nvSpPr>
                  <p:cNvPr id="9237" name="Rectangle 21">
                    <a:extLst>
                      <a:ext uri="{FF2B5EF4-FFF2-40B4-BE49-F238E27FC236}">
                        <a16:creationId xmlns:a16="http://schemas.microsoft.com/office/drawing/2014/main" id="{59D21A12-B6E7-428B-A945-22952B79D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85" y="193"/>
                    <a:ext cx="1025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Operations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8" name="Rectangle 22">
                    <a:extLst>
                      <a:ext uri="{FF2B5EF4-FFF2-40B4-BE49-F238E27FC236}">
                        <a16:creationId xmlns:a16="http://schemas.microsoft.com/office/drawing/2014/main" id="{EF082725-645B-4F66-8CE9-C235AAD72B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7" y="193"/>
                    <a:ext cx="1140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9" name="Group 23">
                <a:extLst>
                  <a:ext uri="{FF2B5EF4-FFF2-40B4-BE49-F238E27FC236}">
                    <a16:creationId xmlns:a16="http://schemas.microsoft.com/office/drawing/2014/main" id="{F567B3D4-9E4E-4A70-856E-3097EA2AE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632"/>
                <a:ext cx="919" cy="831"/>
                <a:chOff x="243" y="632"/>
                <a:chExt cx="919" cy="831"/>
              </a:xfrm>
            </p:grpSpPr>
            <p:sp>
              <p:nvSpPr>
                <p:cNvPr id="9240" name="Rectangle 24">
                  <a:extLst>
                    <a:ext uri="{FF2B5EF4-FFF2-40B4-BE49-F238E27FC236}">
                      <a16:creationId xmlns:a16="http://schemas.microsoft.com/office/drawing/2014/main" id="{885371BC-FC46-4EF3-880E-7AF056511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632"/>
                  <a:ext cx="803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41" name="Rectangle 25">
                  <a:extLst>
                    <a:ext uri="{FF2B5EF4-FFF2-40B4-BE49-F238E27FC236}">
                      <a16:creationId xmlns:a16="http://schemas.microsoft.com/office/drawing/2014/main" id="{37D83ED7-7E69-411A-BF31-BF2A1EB4F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632"/>
                  <a:ext cx="919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2" name="Group 26">
                <a:extLst>
                  <a:ext uri="{FF2B5EF4-FFF2-40B4-BE49-F238E27FC236}">
                    <a16:creationId xmlns:a16="http://schemas.microsoft.com/office/drawing/2014/main" id="{81847F2B-105F-4CC6-869B-3202B92A8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632"/>
                <a:ext cx="1886" cy="831"/>
                <a:chOff x="1162" y="632"/>
                <a:chExt cx="1886" cy="831"/>
              </a:xfrm>
            </p:grpSpPr>
            <p:sp>
              <p:nvSpPr>
                <p:cNvPr id="9243" name="Rectangle 27">
                  <a:extLst>
                    <a:ext uri="{FF2B5EF4-FFF2-40B4-BE49-F238E27FC236}">
                      <a16:creationId xmlns:a16="http://schemas.microsoft.com/office/drawing/2014/main" id="{A5F40007-5DDD-4AF3-B809-C4AE4ABBA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632"/>
                  <a:ext cx="1770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The values of a nominal attribute are just different names, i.e., nominal attributes provide only enough information to distinguish one object from another. (=, </a:t>
                  </a:r>
                  <a:r>
                    <a:rPr lang="en-US" altLang="en-US" sz="1400" dirty="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</a:t>
                  </a:r>
                  <a:r>
                    <a:rPr lang="en-US" altLang="en-US" sz="1400" dirty="0">
                      <a:cs typeface="MS Mincho" panose="02020609040205080304" pitchFamily="49" charset="-128"/>
                    </a:rPr>
                    <a:t>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4" name="Rectangle 28">
                  <a:extLst>
                    <a:ext uri="{FF2B5EF4-FFF2-40B4-BE49-F238E27FC236}">
                      <a16:creationId xmlns:a16="http://schemas.microsoft.com/office/drawing/2014/main" id="{B77A3449-3F7D-4CA0-B00E-28B818C3B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632"/>
                  <a:ext cx="188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5" name="Group 29">
                <a:extLst>
                  <a:ext uri="{FF2B5EF4-FFF2-40B4-BE49-F238E27FC236}">
                    <a16:creationId xmlns:a16="http://schemas.microsoft.com/office/drawing/2014/main" id="{9169FF90-BCFA-494E-B0D4-04F7E6B056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632"/>
                <a:ext cx="1276" cy="831"/>
                <a:chOff x="3049" y="632"/>
                <a:chExt cx="1276" cy="831"/>
              </a:xfrm>
            </p:grpSpPr>
            <p:sp>
              <p:nvSpPr>
                <p:cNvPr id="9246" name="Rectangle 30">
                  <a:extLst>
                    <a:ext uri="{FF2B5EF4-FFF2-40B4-BE49-F238E27FC236}">
                      <a16:creationId xmlns:a16="http://schemas.microsoft.com/office/drawing/2014/main" id="{68AE06D2-5583-4D91-9A48-BA239B0C2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632"/>
                  <a:ext cx="1161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zip codes, employee ID numbers, eye color, sex: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male, female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7" name="Rectangle 31">
                  <a:extLst>
                    <a:ext uri="{FF2B5EF4-FFF2-40B4-BE49-F238E27FC236}">
                      <a16:creationId xmlns:a16="http://schemas.microsoft.com/office/drawing/2014/main" id="{C5D59390-6113-44C1-A323-0E6A08076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632"/>
                  <a:ext cx="127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8" name="Group 32">
                <a:extLst>
                  <a:ext uri="{FF2B5EF4-FFF2-40B4-BE49-F238E27FC236}">
                    <a16:creationId xmlns:a16="http://schemas.microsoft.com/office/drawing/2014/main" id="{8DAAB966-9606-4D95-90C5-4919639D4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632"/>
                <a:ext cx="1141" cy="831"/>
                <a:chOff x="4327" y="632"/>
                <a:chExt cx="1141" cy="831"/>
              </a:xfrm>
            </p:grpSpPr>
            <p:sp>
              <p:nvSpPr>
                <p:cNvPr id="9249" name="Rectangle 33">
                  <a:extLst>
                    <a:ext uri="{FF2B5EF4-FFF2-40B4-BE49-F238E27FC236}">
                      <a16:creationId xmlns:a16="http://schemas.microsoft.com/office/drawing/2014/main" id="{CD8B165F-E244-4B83-98EF-6475AB910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632"/>
                  <a:ext cx="1025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mode, entropy, contingency correlation, </a:t>
                  </a:r>
                  <a:r>
                    <a:rPr lang="en-US" altLang="en-US" sz="140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</a:t>
                  </a:r>
                  <a:r>
                    <a:rPr lang="en-US" altLang="en-US" sz="1400" baseline="30000">
                      <a:cs typeface="MS Mincho" panose="02020609040205080304" pitchFamily="49" charset="-128"/>
                    </a:rPr>
                    <a:t>2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0" name="Rectangle 34">
                  <a:extLst>
                    <a:ext uri="{FF2B5EF4-FFF2-40B4-BE49-F238E27FC236}">
                      <a16:creationId xmlns:a16="http://schemas.microsoft.com/office/drawing/2014/main" id="{EA45A4C9-B5E4-4122-9A5C-3E16B1017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632"/>
                  <a:ext cx="1141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1" name="Group 35">
                <a:extLst>
                  <a:ext uri="{FF2B5EF4-FFF2-40B4-BE49-F238E27FC236}">
                    <a16:creationId xmlns:a16="http://schemas.microsoft.com/office/drawing/2014/main" id="{20F58A07-FA8C-4510-B43A-1FBA539D6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465"/>
                <a:ext cx="919" cy="803"/>
                <a:chOff x="243" y="1465"/>
                <a:chExt cx="919" cy="803"/>
              </a:xfrm>
            </p:grpSpPr>
            <p:sp>
              <p:nvSpPr>
                <p:cNvPr id="9252" name="Rectangle 36">
                  <a:extLst>
                    <a:ext uri="{FF2B5EF4-FFF2-40B4-BE49-F238E27FC236}">
                      <a16:creationId xmlns:a16="http://schemas.microsoft.com/office/drawing/2014/main" id="{5918EF70-F705-4E87-A4E0-012C1D24D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1465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53" name="Rectangle 37">
                  <a:extLst>
                    <a:ext uri="{FF2B5EF4-FFF2-40B4-BE49-F238E27FC236}">
                      <a16:creationId xmlns:a16="http://schemas.microsoft.com/office/drawing/2014/main" id="{102625B5-6F5C-4C72-B098-986B7634F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465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4" name="Group 38">
                <a:extLst>
                  <a:ext uri="{FF2B5EF4-FFF2-40B4-BE49-F238E27FC236}">
                    <a16:creationId xmlns:a16="http://schemas.microsoft.com/office/drawing/2014/main" id="{1EAF93BC-1FB8-4936-B737-29C71E442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465"/>
                <a:ext cx="1886" cy="803"/>
                <a:chOff x="1162" y="1465"/>
                <a:chExt cx="1886" cy="803"/>
              </a:xfrm>
            </p:grpSpPr>
            <p:sp>
              <p:nvSpPr>
                <p:cNvPr id="9255" name="Rectangle 39">
                  <a:extLst>
                    <a:ext uri="{FF2B5EF4-FFF2-40B4-BE49-F238E27FC236}">
                      <a16:creationId xmlns:a16="http://schemas.microsoft.com/office/drawing/2014/main" id="{54604B75-0DF9-44F9-9855-D560CBAB0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1465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The values of an ordinal attribute provide enough information to order objects. (&lt;, &gt;)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6" name="Rectangle 40">
                  <a:extLst>
                    <a:ext uri="{FF2B5EF4-FFF2-40B4-BE49-F238E27FC236}">
                      <a16:creationId xmlns:a16="http://schemas.microsoft.com/office/drawing/2014/main" id="{EEB77BCA-8BEA-48CB-A96C-D2F850D03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465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7" name="Group 41">
                <a:extLst>
                  <a:ext uri="{FF2B5EF4-FFF2-40B4-BE49-F238E27FC236}">
                    <a16:creationId xmlns:a16="http://schemas.microsoft.com/office/drawing/2014/main" id="{ACD906A0-0ECE-4D2A-BEE3-2465A40043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465"/>
                <a:ext cx="1276" cy="803"/>
                <a:chOff x="3049" y="1465"/>
                <a:chExt cx="1276" cy="803"/>
              </a:xfrm>
            </p:grpSpPr>
            <p:sp>
              <p:nvSpPr>
                <p:cNvPr id="9258" name="Rectangle 42">
                  <a:extLst>
                    <a:ext uri="{FF2B5EF4-FFF2-40B4-BE49-F238E27FC236}">
                      <a16:creationId xmlns:a16="http://schemas.microsoft.com/office/drawing/2014/main" id="{50C5E08B-CDF1-4530-91AF-0A69E75D9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1465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hardness of minerals,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good, better, best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}, </a:t>
                  </a:r>
                  <a:br>
                    <a:rPr lang="en-US" altLang="en-US" sz="1400">
                      <a:cs typeface="MS Mincho" panose="02020609040205080304" pitchFamily="49" charset="-128"/>
                    </a:rPr>
                  </a:br>
                  <a:r>
                    <a:rPr lang="en-US" altLang="en-US" sz="1400">
                      <a:cs typeface="MS Mincho" panose="02020609040205080304" pitchFamily="49" charset="-128"/>
                    </a:rPr>
                    <a:t>grades, street numbers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9" name="Rectangle 43">
                  <a:extLst>
                    <a:ext uri="{FF2B5EF4-FFF2-40B4-BE49-F238E27FC236}">
                      <a16:creationId xmlns:a16="http://schemas.microsoft.com/office/drawing/2014/main" id="{99BC7353-E82D-407E-A70F-E67749D95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465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0" name="Group 44">
                <a:extLst>
                  <a:ext uri="{FF2B5EF4-FFF2-40B4-BE49-F238E27FC236}">
                    <a16:creationId xmlns:a16="http://schemas.microsoft.com/office/drawing/2014/main" id="{A0867484-D443-441D-9B99-00E47A14AA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465"/>
                <a:ext cx="1141" cy="803"/>
                <a:chOff x="4327" y="1465"/>
                <a:chExt cx="1141" cy="803"/>
              </a:xfrm>
            </p:grpSpPr>
            <p:sp>
              <p:nvSpPr>
                <p:cNvPr id="9261" name="Rectangle 45">
                  <a:extLst>
                    <a:ext uri="{FF2B5EF4-FFF2-40B4-BE49-F238E27FC236}">
                      <a16:creationId xmlns:a16="http://schemas.microsoft.com/office/drawing/2014/main" id="{D2C7F1DA-0856-4C75-98C0-080A8C86D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1465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median, percentiles, rank correlation, run tests, sign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2" name="Rectangle 46">
                  <a:extLst>
                    <a:ext uri="{FF2B5EF4-FFF2-40B4-BE49-F238E27FC236}">
                      <a16:creationId xmlns:a16="http://schemas.microsoft.com/office/drawing/2014/main" id="{EB607A9F-ED25-48F2-82B8-13FD9891D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465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3" name="Group 47">
                <a:extLst>
                  <a:ext uri="{FF2B5EF4-FFF2-40B4-BE49-F238E27FC236}">
                    <a16:creationId xmlns:a16="http://schemas.microsoft.com/office/drawing/2014/main" id="{0BA4077C-7A6E-40D2-A4A0-99BD25852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2269"/>
                <a:ext cx="919" cy="803"/>
                <a:chOff x="243" y="2269"/>
                <a:chExt cx="919" cy="803"/>
              </a:xfrm>
            </p:grpSpPr>
            <p:sp>
              <p:nvSpPr>
                <p:cNvPr id="9264" name="Rectangle 48">
                  <a:extLst>
                    <a:ext uri="{FF2B5EF4-FFF2-40B4-BE49-F238E27FC236}">
                      <a16:creationId xmlns:a16="http://schemas.microsoft.com/office/drawing/2014/main" id="{9A7AC867-8A4F-4067-8346-756D11A01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2269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65" name="Rectangle 49">
                  <a:extLst>
                    <a:ext uri="{FF2B5EF4-FFF2-40B4-BE49-F238E27FC236}">
                      <a16:creationId xmlns:a16="http://schemas.microsoft.com/office/drawing/2014/main" id="{B0745CCA-4B2C-4305-BB65-77308BBA3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2269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6" name="Group 50">
                <a:extLst>
                  <a:ext uri="{FF2B5EF4-FFF2-40B4-BE49-F238E27FC236}">
                    <a16:creationId xmlns:a16="http://schemas.microsoft.com/office/drawing/2014/main" id="{CCBE3EFD-52CE-47F4-BC7C-791118F6C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2269"/>
                <a:ext cx="1886" cy="803"/>
                <a:chOff x="1162" y="2269"/>
                <a:chExt cx="1886" cy="803"/>
              </a:xfrm>
            </p:grpSpPr>
            <p:sp>
              <p:nvSpPr>
                <p:cNvPr id="9267" name="Rectangle 51">
                  <a:extLst>
                    <a:ext uri="{FF2B5EF4-FFF2-40B4-BE49-F238E27FC236}">
                      <a16:creationId xmlns:a16="http://schemas.microsoft.com/office/drawing/2014/main" id="{D3AB7348-3929-40DF-9E61-692A1FB43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2269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interval attributes, the differences between values are meaningful, i.e., a unit of measurement exists.  </a:t>
                  </a:r>
                  <a:br>
                    <a:rPr lang="en-US" altLang="en-US" sz="1400" dirty="0">
                      <a:cs typeface="MS Mincho" panose="02020609040205080304" pitchFamily="49" charset="-128"/>
                    </a:rPr>
                  </a:br>
                  <a:r>
                    <a:rPr lang="en-US" altLang="en-US" sz="1400" dirty="0">
                      <a:cs typeface="MS Mincho" panose="02020609040205080304" pitchFamily="49" charset="-128"/>
                    </a:rPr>
                    <a:t>(+, - 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8" name="Rectangle 52">
                  <a:extLst>
                    <a:ext uri="{FF2B5EF4-FFF2-40B4-BE49-F238E27FC236}">
                      <a16:creationId xmlns:a16="http://schemas.microsoft.com/office/drawing/2014/main" id="{CAC291B4-05E6-4CCA-AC9D-817A81FE8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2269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9" name="Group 53">
                <a:extLst>
                  <a:ext uri="{FF2B5EF4-FFF2-40B4-BE49-F238E27FC236}">
                    <a16:creationId xmlns:a16="http://schemas.microsoft.com/office/drawing/2014/main" id="{D18399BE-A39A-4FEE-80C9-C2286E1C35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2269"/>
                <a:ext cx="1276" cy="803"/>
                <a:chOff x="3049" y="2269"/>
                <a:chExt cx="1276" cy="803"/>
              </a:xfrm>
            </p:grpSpPr>
            <p:sp>
              <p:nvSpPr>
                <p:cNvPr id="9270" name="Rectangle 54">
                  <a:extLst>
                    <a:ext uri="{FF2B5EF4-FFF2-40B4-BE49-F238E27FC236}">
                      <a16:creationId xmlns:a16="http://schemas.microsoft.com/office/drawing/2014/main" id="{FC1F4C3E-2486-4AFD-B6CC-D8C73F67A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269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calendar dates, temperature in Celsius or Fahrenheit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1" name="Rectangle 55">
                  <a:extLst>
                    <a:ext uri="{FF2B5EF4-FFF2-40B4-BE49-F238E27FC236}">
                      <a16:creationId xmlns:a16="http://schemas.microsoft.com/office/drawing/2014/main" id="{7B1AE321-612B-472B-BAD5-F095CAC48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2269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2" name="Group 56">
                <a:extLst>
                  <a:ext uri="{FF2B5EF4-FFF2-40B4-BE49-F238E27FC236}">
                    <a16:creationId xmlns:a16="http://schemas.microsoft.com/office/drawing/2014/main" id="{7CE0CD87-9850-4247-A3FF-EE36860A6B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2269"/>
                <a:ext cx="1141" cy="803"/>
                <a:chOff x="4327" y="2269"/>
                <a:chExt cx="1141" cy="803"/>
              </a:xfrm>
            </p:grpSpPr>
            <p:sp>
              <p:nvSpPr>
                <p:cNvPr id="9273" name="Rectangle 57">
                  <a:extLst>
                    <a:ext uri="{FF2B5EF4-FFF2-40B4-BE49-F238E27FC236}">
                      <a16:creationId xmlns:a16="http://schemas.microsoft.com/office/drawing/2014/main" id="{A8B6F094-3606-4821-AAAF-F31295A1C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2269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mean, standard deviation, Pearson's correlation,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and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4" name="Rectangle 58">
                  <a:extLst>
                    <a:ext uri="{FF2B5EF4-FFF2-40B4-BE49-F238E27FC236}">
                      <a16:creationId xmlns:a16="http://schemas.microsoft.com/office/drawing/2014/main" id="{948F53EC-BCF7-4270-8203-FAF220998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2269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5" name="Group 59">
                <a:extLst>
                  <a:ext uri="{FF2B5EF4-FFF2-40B4-BE49-F238E27FC236}">
                    <a16:creationId xmlns:a16="http://schemas.microsoft.com/office/drawing/2014/main" id="{B90FDC05-84E5-4790-806F-2FAB922C8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3073"/>
                <a:ext cx="919" cy="1001"/>
                <a:chOff x="243" y="3073"/>
                <a:chExt cx="919" cy="1001"/>
              </a:xfrm>
            </p:grpSpPr>
            <p:sp>
              <p:nvSpPr>
                <p:cNvPr id="9276" name="Rectangle 60">
                  <a:extLst>
                    <a:ext uri="{FF2B5EF4-FFF2-40B4-BE49-F238E27FC236}">
                      <a16:creationId xmlns:a16="http://schemas.microsoft.com/office/drawing/2014/main" id="{04699685-0E8D-43C0-A41A-6E37FAA9C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3073"/>
                  <a:ext cx="803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77" name="Rectangle 61">
                  <a:extLst>
                    <a:ext uri="{FF2B5EF4-FFF2-40B4-BE49-F238E27FC236}">
                      <a16:creationId xmlns:a16="http://schemas.microsoft.com/office/drawing/2014/main" id="{90F7B3D4-09C4-45C3-AA99-A2C8E2462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3073"/>
                  <a:ext cx="919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8" name="Group 62">
                <a:extLst>
                  <a:ext uri="{FF2B5EF4-FFF2-40B4-BE49-F238E27FC236}">
                    <a16:creationId xmlns:a16="http://schemas.microsoft.com/office/drawing/2014/main" id="{497D2AAF-EF7A-4B40-A621-1D90B99130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3073"/>
                <a:ext cx="1886" cy="1001"/>
                <a:chOff x="1162" y="3073"/>
                <a:chExt cx="1886" cy="1001"/>
              </a:xfrm>
            </p:grpSpPr>
            <p:sp>
              <p:nvSpPr>
                <p:cNvPr id="9279" name="Rectangle 63">
                  <a:extLst>
                    <a:ext uri="{FF2B5EF4-FFF2-40B4-BE49-F238E27FC236}">
                      <a16:creationId xmlns:a16="http://schemas.microsoft.com/office/drawing/2014/main" id="{7CDA75C1-E4EF-40DC-B582-21AAF7905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3073"/>
                  <a:ext cx="1770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ratio variables, both differences and ratios are meaningful. (*, /)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0" name="Rectangle 64">
                  <a:extLst>
                    <a:ext uri="{FF2B5EF4-FFF2-40B4-BE49-F238E27FC236}">
                      <a16:creationId xmlns:a16="http://schemas.microsoft.com/office/drawing/2014/main" id="{7C4AAC2F-1D28-4016-8238-370E883D1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3073"/>
                  <a:ext cx="188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1" name="Group 65">
                <a:extLst>
                  <a:ext uri="{FF2B5EF4-FFF2-40B4-BE49-F238E27FC236}">
                    <a16:creationId xmlns:a16="http://schemas.microsoft.com/office/drawing/2014/main" id="{F1BC8A81-5A04-4CFA-9820-3623B86B5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3073"/>
                <a:ext cx="1276" cy="1001"/>
                <a:chOff x="3049" y="3073"/>
                <a:chExt cx="1276" cy="1001"/>
              </a:xfrm>
            </p:grpSpPr>
            <p:sp>
              <p:nvSpPr>
                <p:cNvPr id="9282" name="Rectangle 66">
                  <a:extLst>
                    <a:ext uri="{FF2B5EF4-FFF2-40B4-BE49-F238E27FC236}">
                      <a16:creationId xmlns:a16="http://schemas.microsoft.com/office/drawing/2014/main" id="{C9B1F6A0-9AB0-437B-8914-AC5684310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073"/>
                  <a:ext cx="1161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temperature in Kelvin, monetary quantities, counts, age, mass, length, electrical current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3" name="Rectangle 67">
                  <a:extLst>
                    <a:ext uri="{FF2B5EF4-FFF2-40B4-BE49-F238E27FC236}">
                      <a16:creationId xmlns:a16="http://schemas.microsoft.com/office/drawing/2014/main" id="{5A449F08-FA56-4C1D-A217-4A61F921E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3073"/>
                  <a:ext cx="127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4" name="Group 68">
                <a:extLst>
                  <a:ext uri="{FF2B5EF4-FFF2-40B4-BE49-F238E27FC236}">
                    <a16:creationId xmlns:a16="http://schemas.microsoft.com/office/drawing/2014/main" id="{14408B44-7659-4082-ABC4-02F0415BDD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3073"/>
                <a:ext cx="1141" cy="1001"/>
                <a:chOff x="4327" y="3073"/>
                <a:chExt cx="1141" cy="1001"/>
              </a:xfrm>
            </p:grpSpPr>
            <p:sp>
              <p:nvSpPr>
                <p:cNvPr id="9285" name="Rectangle 69">
                  <a:extLst>
                    <a:ext uri="{FF2B5EF4-FFF2-40B4-BE49-F238E27FC236}">
                      <a16:creationId xmlns:a16="http://schemas.microsoft.com/office/drawing/2014/main" id="{39B7C9E1-8DDC-4550-936C-669A2AE3A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3073"/>
                  <a:ext cx="1025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geometric mean, harmonic mean, percent variation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6" name="Rectangle 70">
                  <a:extLst>
                    <a:ext uri="{FF2B5EF4-FFF2-40B4-BE49-F238E27FC236}">
                      <a16:creationId xmlns:a16="http://schemas.microsoft.com/office/drawing/2014/main" id="{0FAC0164-5959-4BBD-BFA7-0728C8864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3073"/>
                  <a:ext cx="1141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287" name="Rectangle 71">
              <a:extLst>
                <a:ext uri="{FF2B5EF4-FFF2-40B4-BE49-F238E27FC236}">
                  <a16:creationId xmlns:a16="http://schemas.microsoft.com/office/drawing/2014/main" id="{DB3F40D5-6F93-425F-83E5-2537468DF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92"/>
              <a:ext cx="5231" cy="3884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 b="1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KDE is a non-parametric way to estimate the probability density function of a random variable.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K is the kernel (a non-negative function that integrates to one) and h &gt; 0 is a smoothing parameter called the bandwidth. Often a Gaussian kernel is used.</a:t>
            </a:r>
          </a:p>
          <a:p>
            <a:r>
              <a:rPr lang="en-US" altLang="en-US"/>
              <a:t>Example: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C48F3D9F-122B-4EC6-9FDA-10A3713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438400"/>
            <a:ext cx="5954712" cy="8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Simplest approach is to divide region into a number of rectangular cells of equal volume and define density as # of points the cell contains.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Euclidean density is the number of points within a specified radius of the point</a:t>
            </a:r>
          </a:p>
          <a:p>
            <a:endParaRPr lang="en-US" altLang="en-US"/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39B9D87F-5D9A-49CE-B588-159378348DE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428875"/>
            <a:ext cx="5637213" cy="3817938"/>
            <a:chOff x="960" y="1530"/>
            <a:chExt cx="3551" cy="2405"/>
          </a:xfrm>
        </p:grpSpPr>
        <p:pic>
          <p:nvPicPr>
            <p:cNvPr id="78852" name="Picture 4">
              <a:extLst>
                <a:ext uri="{FF2B5EF4-FFF2-40B4-BE49-F238E27FC236}">
                  <a16:creationId xmlns:a16="http://schemas.microsoft.com/office/drawing/2014/main" id="{01650D53-7B5A-4EE7-AE67-CD74BE7F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3" name="Text Box 5">
              <a:extLst>
                <a:ext uri="{FF2B5EF4-FFF2-40B4-BE49-F238E27FC236}">
                  <a16:creationId xmlns:a16="http://schemas.microsoft.com/office/drawing/2014/main" id="{E0DBDEB5-D5C3-4E17-AE9A-7BFF6BAB8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854" name="Picture 6">
            <a:extLst>
              <a:ext uri="{FF2B5EF4-FFF2-40B4-BE49-F238E27FC236}">
                <a16:creationId xmlns:a16="http://schemas.microsoft.com/office/drawing/2014/main" id="{D67A09EE-26E2-495E-BFBC-1926A8D4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">
            <a:extLst>
              <a:ext uri="{FF2B5EF4-FFF2-40B4-BE49-F238E27FC236}">
                <a16:creationId xmlns:a16="http://schemas.microsoft.com/office/drawing/2014/main" id="{5032640A-CA10-4C25-A6BD-77D883A900C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04800"/>
            <a:ext cx="7923213" cy="6275388"/>
            <a:chOff x="432" y="192"/>
            <a:chExt cx="4991" cy="3953"/>
          </a:xfrm>
        </p:grpSpPr>
        <p:grpSp>
          <p:nvGrpSpPr>
            <p:cNvPr id="10242" name="Group 2">
              <a:extLst>
                <a:ext uri="{FF2B5EF4-FFF2-40B4-BE49-F238E27FC236}">
                  <a16:creationId xmlns:a16="http://schemas.microsoft.com/office/drawing/2014/main" id="{F3FD45AE-7FB1-4082-8B9B-99F2C3B10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" y="194"/>
              <a:ext cx="4985" cy="3949"/>
              <a:chOff x="434" y="194"/>
              <a:chExt cx="4985" cy="3949"/>
            </a:xfrm>
          </p:grpSpPr>
          <p:grpSp>
            <p:nvGrpSpPr>
              <p:cNvPr id="10243" name="Group 3">
                <a:extLst>
                  <a:ext uri="{FF2B5EF4-FFF2-40B4-BE49-F238E27FC236}">
                    <a16:creationId xmlns:a16="http://schemas.microsoft.com/office/drawing/2014/main" id="{4762C076-FAE2-44F2-8E28-5F2430F632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94"/>
                <a:ext cx="906" cy="565"/>
                <a:chOff x="434" y="194"/>
                <a:chExt cx="906" cy="565"/>
              </a:xfrm>
            </p:grpSpPr>
            <p:sp>
              <p:nvSpPr>
                <p:cNvPr id="10244" name="Rectangle 4">
                  <a:extLst>
                    <a:ext uri="{FF2B5EF4-FFF2-40B4-BE49-F238E27FC236}">
                      <a16:creationId xmlns:a16="http://schemas.microsoft.com/office/drawing/2014/main" id="{827AF71F-C738-417F-804F-7DC6B6934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94"/>
                  <a:ext cx="906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45" name="Group 5">
                  <a:extLst>
                    <a:ext uri="{FF2B5EF4-FFF2-40B4-BE49-F238E27FC236}">
                      <a16:creationId xmlns:a16="http://schemas.microsoft.com/office/drawing/2014/main" id="{C59F84E4-9494-4BEA-9AE7-7B95F4207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" y="194"/>
                  <a:ext cx="906" cy="565"/>
                  <a:chOff x="434" y="194"/>
                  <a:chExt cx="906" cy="565"/>
                </a:xfrm>
              </p:grpSpPr>
              <p:sp>
                <p:nvSpPr>
                  <p:cNvPr id="10246" name="Rectangle 6">
                    <a:extLst>
                      <a:ext uri="{FF2B5EF4-FFF2-40B4-BE49-F238E27FC236}">
                        <a16:creationId xmlns:a16="http://schemas.microsoft.com/office/drawing/2014/main" id="{4EE912EE-86F6-4B4B-9773-71B7CBD95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2" y="194"/>
                    <a:ext cx="792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Attribute Level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47" name="Rectangle 7">
                    <a:extLst>
                      <a:ext uri="{FF2B5EF4-FFF2-40B4-BE49-F238E27FC236}">
                        <a16:creationId xmlns:a16="http://schemas.microsoft.com/office/drawing/2014/main" id="{E9D178F7-B3EF-4D89-BEFC-3FE7E587D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" y="194"/>
                    <a:ext cx="906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48" name="Group 8">
                <a:extLst>
                  <a:ext uri="{FF2B5EF4-FFF2-40B4-BE49-F238E27FC236}">
                    <a16:creationId xmlns:a16="http://schemas.microsoft.com/office/drawing/2014/main" id="{80A266C3-364C-4490-B4FA-DF29AF5F3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94"/>
                <a:ext cx="2243" cy="565"/>
                <a:chOff x="1342" y="194"/>
                <a:chExt cx="2243" cy="565"/>
              </a:xfrm>
            </p:grpSpPr>
            <p:sp>
              <p:nvSpPr>
                <p:cNvPr id="10249" name="Rectangle 9">
                  <a:extLst>
                    <a:ext uri="{FF2B5EF4-FFF2-40B4-BE49-F238E27FC236}">
                      <a16:creationId xmlns:a16="http://schemas.microsoft.com/office/drawing/2014/main" id="{DC5FFD44-EE4C-4FEE-AA42-5ED232357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94"/>
                  <a:ext cx="224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0" name="Group 10">
                  <a:extLst>
                    <a:ext uri="{FF2B5EF4-FFF2-40B4-BE49-F238E27FC236}">
                      <a16:creationId xmlns:a16="http://schemas.microsoft.com/office/drawing/2014/main" id="{759BC95D-B2B8-43C6-9771-D0CBDA1F1D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2" y="194"/>
                  <a:ext cx="2243" cy="565"/>
                  <a:chOff x="1342" y="194"/>
                  <a:chExt cx="2243" cy="565"/>
                </a:xfrm>
              </p:grpSpPr>
              <p:sp>
                <p:nvSpPr>
                  <p:cNvPr id="10251" name="Rectangle 11">
                    <a:extLst>
                      <a:ext uri="{FF2B5EF4-FFF2-40B4-BE49-F238E27FC236}">
                        <a16:creationId xmlns:a16="http://schemas.microsoft.com/office/drawing/2014/main" id="{50CBF878-7EE6-4F73-85C0-3EE71CFC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99" y="194"/>
                    <a:ext cx="212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Transformation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2" name="Rectangle 12">
                    <a:extLst>
                      <a:ext uri="{FF2B5EF4-FFF2-40B4-BE49-F238E27FC236}">
                        <a16:creationId xmlns:a16="http://schemas.microsoft.com/office/drawing/2014/main" id="{0F2DA421-93E2-4363-81B2-CC430C1321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2" y="194"/>
                    <a:ext cx="2243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3" name="Group 13">
                <a:extLst>
                  <a:ext uri="{FF2B5EF4-FFF2-40B4-BE49-F238E27FC236}">
                    <a16:creationId xmlns:a16="http://schemas.microsoft.com/office/drawing/2014/main" id="{9CB7788A-4309-4580-B12B-10176DAFA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94"/>
                <a:ext cx="1833" cy="565"/>
                <a:chOff x="3586" y="194"/>
                <a:chExt cx="1833" cy="565"/>
              </a:xfrm>
            </p:grpSpPr>
            <p:sp>
              <p:nvSpPr>
                <p:cNvPr id="10254" name="Rectangle 14">
                  <a:extLst>
                    <a:ext uri="{FF2B5EF4-FFF2-40B4-BE49-F238E27FC236}">
                      <a16:creationId xmlns:a16="http://schemas.microsoft.com/office/drawing/2014/main" id="{B2699423-2357-4008-B8CB-85A50AC7B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94"/>
                  <a:ext cx="183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5" name="Group 15">
                  <a:extLst>
                    <a:ext uri="{FF2B5EF4-FFF2-40B4-BE49-F238E27FC236}">
                      <a16:creationId xmlns:a16="http://schemas.microsoft.com/office/drawing/2014/main" id="{90DCA885-6057-404C-89E3-73E0736080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6" y="194"/>
                  <a:ext cx="1832" cy="565"/>
                  <a:chOff x="3586" y="194"/>
                  <a:chExt cx="1832" cy="565"/>
                </a:xfrm>
              </p:grpSpPr>
              <p:sp>
                <p:nvSpPr>
                  <p:cNvPr id="10256" name="Rectangle 16">
                    <a:extLst>
                      <a:ext uri="{FF2B5EF4-FFF2-40B4-BE49-F238E27FC236}">
                        <a16:creationId xmlns:a16="http://schemas.microsoft.com/office/drawing/2014/main" id="{3A940C3C-A235-4AF9-AE80-056E85B0BD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44" y="194"/>
                    <a:ext cx="171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Comments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7" name="Rectangle 17">
                    <a:extLst>
                      <a:ext uri="{FF2B5EF4-FFF2-40B4-BE49-F238E27FC236}">
                        <a16:creationId xmlns:a16="http://schemas.microsoft.com/office/drawing/2014/main" id="{F9606ED4-7AEE-4406-9189-23D88DF76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86" y="194"/>
                    <a:ext cx="1832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8" name="Group 18">
                <a:extLst>
                  <a:ext uri="{FF2B5EF4-FFF2-40B4-BE49-F238E27FC236}">
                    <a16:creationId xmlns:a16="http://schemas.microsoft.com/office/drawing/2014/main" id="{09861E38-D134-44EC-834D-760C1BD4B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760"/>
                <a:ext cx="906" cy="781"/>
                <a:chOff x="434" y="760"/>
                <a:chExt cx="906" cy="781"/>
              </a:xfrm>
            </p:grpSpPr>
            <p:sp>
              <p:nvSpPr>
                <p:cNvPr id="10259" name="Rectangle 19">
                  <a:extLst>
                    <a:ext uri="{FF2B5EF4-FFF2-40B4-BE49-F238E27FC236}">
                      <a16:creationId xmlns:a16="http://schemas.microsoft.com/office/drawing/2014/main" id="{3F866E70-F253-4E81-8AB7-11D80445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760"/>
                  <a:ext cx="792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0" name="Rectangle 20">
                  <a:extLst>
                    <a:ext uri="{FF2B5EF4-FFF2-40B4-BE49-F238E27FC236}">
                      <a16:creationId xmlns:a16="http://schemas.microsoft.com/office/drawing/2014/main" id="{93A0F215-CAF8-4D43-AE56-E265AF92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760"/>
                  <a:ext cx="906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1" name="Group 21">
                <a:extLst>
                  <a:ext uri="{FF2B5EF4-FFF2-40B4-BE49-F238E27FC236}">
                    <a16:creationId xmlns:a16="http://schemas.microsoft.com/office/drawing/2014/main" id="{E6D6DCFC-C96E-400D-B6AF-FB4FAAA9C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760"/>
                <a:ext cx="2243" cy="781"/>
                <a:chOff x="1342" y="760"/>
                <a:chExt cx="2243" cy="781"/>
              </a:xfrm>
            </p:grpSpPr>
            <p:sp>
              <p:nvSpPr>
                <p:cNvPr id="10262" name="Rectangle 22">
                  <a:extLst>
                    <a:ext uri="{FF2B5EF4-FFF2-40B4-BE49-F238E27FC236}">
                      <a16:creationId xmlns:a16="http://schemas.microsoft.com/office/drawing/2014/main" id="{FCC21BCE-24BE-43FC-95DC-88B68198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760"/>
                  <a:ext cx="212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Any permutation of values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63" name="Rectangle 23">
                  <a:extLst>
                    <a:ext uri="{FF2B5EF4-FFF2-40B4-BE49-F238E27FC236}">
                      <a16:creationId xmlns:a16="http://schemas.microsoft.com/office/drawing/2014/main" id="{BC92F55B-CB68-48E4-993B-5067C1B35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760"/>
                  <a:ext cx="224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4" name="Group 24">
                <a:extLst>
                  <a:ext uri="{FF2B5EF4-FFF2-40B4-BE49-F238E27FC236}">
                    <a16:creationId xmlns:a16="http://schemas.microsoft.com/office/drawing/2014/main" id="{7F7C2BA6-C475-4E5C-B38E-2584A31A3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760"/>
                <a:ext cx="1833" cy="781"/>
                <a:chOff x="3586" y="760"/>
                <a:chExt cx="1833" cy="781"/>
              </a:xfrm>
            </p:grpSpPr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0FBD374B-CAC2-4B8D-ABB3-A985CA8AE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760"/>
                  <a:ext cx="171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If all employee ID numbers were reassigned, would it make any difference?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6" name="Rectangle 26">
                  <a:extLst>
                    <a:ext uri="{FF2B5EF4-FFF2-40B4-BE49-F238E27FC236}">
                      <a16:creationId xmlns:a16="http://schemas.microsoft.com/office/drawing/2014/main" id="{14AFDECD-8760-417A-A7B1-DE2AF4025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760"/>
                  <a:ext cx="183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7" name="Group 27">
                <a:extLst>
                  <a:ext uri="{FF2B5EF4-FFF2-40B4-BE49-F238E27FC236}">
                    <a16:creationId xmlns:a16="http://schemas.microsoft.com/office/drawing/2014/main" id="{75E28B40-2820-45FC-B2AB-667282AF8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542"/>
                <a:ext cx="906" cy="1036"/>
                <a:chOff x="434" y="1542"/>
                <a:chExt cx="906" cy="1036"/>
              </a:xfrm>
            </p:grpSpPr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809AEBB3-D97F-4E68-B838-3AD786D3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1542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9" name="Rectangle 29">
                  <a:extLst>
                    <a:ext uri="{FF2B5EF4-FFF2-40B4-BE49-F238E27FC236}">
                      <a16:creationId xmlns:a16="http://schemas.microsoft.com/office/drawing/2014/main" id="{EC170FD1-A3BA-471F-961C-9EF953B51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542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0" name="Group 30">
                <a:extLst>
                  <a:ext uri="{FF2B5EF4-FFF2-40B4-BE49-F238E27FC236}">
                    <a16:creationId xmlns:a16="http://schemas.microsoft.com/office/drawing/2014/main" id="{9E276202-F88E-4A07-9D86-7AC9E091B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542"/>
                <a:ext cx="2243" cy="1036"/>
                <a:chOff x="1342" y="1542"/>
                <a:chExt cx="2243" cy="1036"/>
              </a:xfrm>
            </p:grpSpPr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977FD47-764B-4391-9053-9B097EE62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1542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 order preserving change of values, i.e., </a:t>
                  </a:r>
                  <a:br>
                    <a:rPr lang="en-US" altLang="en-US" sz="1800">
                      <a:cs typeface="MS Mincho" panose="02020609040205080304" pitchFamily="49" charset="-128"/>
                    </a:rPr>
                  </a:br>
                  <a:r>
                    <a:rPr lang="en-US" altLang="en-US" sz="1800" i="1">
                      <a:cs typeface="MS Mincho" panose="02020609040205080304" pitchFamily="49" charset="-128"/>
                    </a:rPr>
                    <a:t>new_value = f(old_value) </a:t>
                  </a:r>
                  <a:br>
                    <a:rPr lang="en-US" altLang="en-US" sz="1800" i="1">
                      <a:cs typeface="MS Mincho" panose="02020609040205080304" pitchFamily="49" charset="-128"/>
                    </a:rPr>
                  </a:br>
                  <a:r>
                    <a:rPr lang="en-US" altLang="en-US" sz="1800">
                      <a:cs typeface="MS Mincho" panose="02020609040205080304" pitchFamily="49" charset="-128"/>
                    </a:rPr>
                    <a:t>where </a:t>
                  </a:r>
                  <a:r>
                    <a:rPr lang="en-US" altLang="en-US" sz="18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800">
                      <a:cs typeface="MS Mincho" panose="02020609040205080304" pitchFamily="49" charset="-128"/>
                    </a:rPr>
                    <a:t> is a monotonic function.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72" name="Rectangle 32">
                  <a:extLst>
                    <a:ext uri="{FF2B5EF4-FFF2-40B4-BE49-F238E27FC236}">
                      <a16:creationId xmlns:a16="http://schemas.microsoft.com/office/drawing/2014/main" id="{61DC311F-33CD-4FA7-A6EF-AA5928572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542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3" name="Group 33">
                <a:extLst>
                  <a:ext uri="{FF2B5EF4-FFF2-40B4-BE49-F238E27FC236}">
                    <a16:creationId xmlns:a16="http://schemas.microsoft.com/office/drawing/2014/main" id="{90638287-A021-4B95-AEE7-FD975C1A8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542"/>
                <a:ext cx="1833" cy="1036"/>
                <a:chOff x="3586" y="1542"/>
                <a:chExt cx="1833" cy="1036"/>
              </a:xfrm>
            </p:grpSpPr>
            <p:sp>
              <p:nvSpPr>
                <p:cNvPr id="10274" name="Rectangle 34">
                  <a:extLst>
                    <a:ext uri="{FF2B5EF4-FFF2-40B4-BE49-F238E27FC236}">
                      <a16:creationId xmlns:a16="http://schemas.microsoft.com/office/drawing/2014/main" id="{360A429F-05D6-4A40-9479-3335E9CEE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1542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An attribute encompassing the notion of good, better best can be represented equally well by the values {1, 2, 3} or by { 0.5, 1, 10}.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5" name="Rectangle 35">
                  <a:extLst>
                    <a:ext uri="{FF2B5EF4-FFF2-40B4-BE49-F238E27FC236}">
                      <a16:creationId xmlns:a16="http://schemas.microsoft.com/office/drawing/2014/main" id="{7EABFEFE-E90E-4764-AC7A-460FE0416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542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6" name="Group 36">
                <a:extLst>
                  <a:ext uri="{FF2B5EF4-FFF2-40B4-BE49-F238E27FC236}">
                    <a16:creationId xmlns:a16="http://schemas.microsoft.com/office/drawing/2014/main" id="{F5F34CD6-885F-4DCF-B6DC-66C29A4DE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2579"/>
                <a:ext cx="906" cy="1036"/>
                <a:chOff x="434" y="2579"/>
                <a:chExt cx="906" cy="1036"/>
              </a:xfrm>
            </p:grpSpPr>
            <p:sp>
              <p:nvSpPr>
                <p:cNvPr id="10277" name="Rectangle 37">
                  <a:extLst>
                    <a:ext uri="{FF2B5EF4-FFF2-40B4-BE49-F238E27FC236}">
                      <a16:creationId xmlns:a16="http://schemas.microsoft.com/office/drawing/2014/main" id="{370ABF59-42D8-4629-AD9C-D574B5A13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2579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8" name="Rectangle 38">
                  <a:extLst>
                    <a:ext uri="{FF2B5EF4-FFF2-40B4-BE49-F238E27FC236}">
                      <a16:creationId xmlns:a16="http://schemas.microsoft.com/office/drawing/2014/main" id="{DCF62EA2-2361-41CE-B932-DCE5D7B32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2579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9" name="Group 39">
                <a:extLst>
                  <a:ext uri="{FF2B5EF4-FFF2-40B4-BE49-F238E27FC236}">
                    <a16:creationId xmlns:a16="http://schemas.microsoft.com/office/drawing/2014/main" id="{0EB9460D-3A61-4107-BE85-D562ECB80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2579"/>
                <a:ext cx="2243" cy="1036"/>
                <a:chOff x="1342" y="2579"/>
                <a:chExt cx="2243" cy="1036"/>
              </a:xfrm>
            </p:grpSpPr>
            <p:sp>
              <p:nvSpPr>
                <p:cNvPr id="10280" name="Rectangle 40">
                  <a:extLst>
                    <a:ext uri="{FF2B5EF4-FFF2-40B4-BE49-F238E27FC236}">
                      <a16:creationId xmlns:a16="http://schemas.microsoft.com/office/drawing/2014/main" id="{E1C182FB-DAA2-4FE5-B011-FEAC7393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2579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=a * old_value + b </a:t>
                  </a:r>
                  <a:r>
                    <a:rPr lang="en-US" altLang="en-US" sz="1800">
                      <a:cs typeface="Times New Roman" panose="02020603050405020304" pitchFamily="18" charset="0"/>
                    </a:rPr>
                    <a:t>where a and b are constants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1" name="Rectangle 41">
                  <a:extLst>
                    <a:ext uri="{FF2B5EF4-FFF2-40B4-BE49-F238E27FC236}">
                      <a16:creationId xmlns:a16="http://schemas.microsoft.com/office/drawing/2014/main" id="{4CB35627-BCA7-4785-AEB7-EC290C71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2579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2" name="Group 42">
                <a:extLst>
                  <a:ext uri="{FF2B5EF4-FFF2-40B4-BE49-F238E27FC236}">
                    <a16:creationId xmlns:a16="http://schemas.microsoft.com/office/drawing/2014/main" id="{B070C6EA-3E16-4E49-A0DA-0CA20850B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2579"/>
                <a:ext cx="1833" cy="1036"/>
                <a:chOff x="3586" y="2579"/>
                <a:chExt cx="1833" cy="1036"/>
              </a:xfrm>
            </p:grpSpPr>
            <p:sp>
              <p:nvSpPr>
                <p:cNvPr id="10283" name="Rectangle 43">
                  <a:extLst>
                    <a:ext uri="{FF2B5EF4-FFF2-40B4-BE49-F238E27FC236}">
                      <a16:creationId xmlns:a16="http://schemas.microsoft.com/office/drawing/2014/main" id="{2B80A049-C60C-4596-8DCA-8443071A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579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Thus, the Fahrenheit and Celsius temperature scales differ in terms of where their zero value is and the size of a unit (degree).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4" name="Rectangle 44">
                  <a:extLst>
                    <a:ext uri="{FF2B5EF4-FFF2-40B4-BE49-F238E27FC236}">
                      <a16:creationId xmlns:a16="http://schemas.microsoft.com/office/drawing/2014/main" id="{6A8344E4-C7ED-4BB4-9286-D958AD4D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2579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5" name="Group 45">
                <a:extLst>
                  <a:ext uri="{FF2B5EF4-FFF2-40B4-BE49-F238E27FC236}">
                    <a16:creationId xmlns:a16="http://schemas.microsoft.com/office/drawing/2014/main" id="{B589DD03-4F92-4DA2-B762-D3EB8AC5F5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3616"/>
                <a:ext cx="906" cy="527"/>
                <a:chOff x="434" y="3616"/>
                <a:chExt cx="906" cy="527"/>
              </a:xfrm>
            </p:grpSpPr>
            <p:sp>
              <p:nvSpPr>
                <p:cNvPr id="10286" name="Rectangle 46">
                  <a:extLst>
                    <a:ext uri="{FF2B5EF4-FFF2-40B4-BE49-F238E27FC236}">
                      <a16:creationId xmlns:a16="http://schemas.microsoft.com/office/drawing/2014/main" id="{0CB3E1B2-7460-4726-89A7-26F807453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3616"/>
                  <a:ext cx="792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7" name="Rectangle 47">
                  <a:extLst>
                    <a:ext uri="{FF2B5EF4-FFF2-40B4-BE49-F238E27FC236}">
                      <a16:creationId xmlns:a16="http://schemas.microsoft.com/office/drawing/2014/main" id="{0FB0F2F6-2ADC-458E-9055-147DF95BB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3616"/>
                  <a:ext cx="906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8" name="Group 48">
                <a:extLst>
                  <a:ext uri="{FF2B5EF4-FFF2-40B4-BE49-F238E27FC236}">
                    <a16:creationId xmlns:a16="http://schemas.microsoft.com/office/drawing/2014/main" id="{125EA2F5-5ABA-43D1-8048-BBD5A4071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3616"/>
                <a:ext cx="2243" cy="527"/>
                <a:chOff x="1342" y="3616"/>
                <a:chExt cx="2243" cy="527"/>
              </a:xfrm>
            </p:grpSpPr>
            <p:sp>
              <p:nvSpPr>
                <p:cNvPr id="10289" name="Rectangle 49">
                  <a:extLst>
                    <a:ext uri="{FF2B5EF4-FFF2-40B4-BE49-F238E27FC236}">
                      <a16:creationId xmlns:a16="http://schemas.microsoft.com/office/drawing/2014/main" id="{C5C30620-0388-484A-8703-003D1A6C9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3616"/>
                  <a:ext cx="212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 a * old_value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 i="1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90" name="Rectangle 50">
                  <a:extLst>
                    <a:ext uri="{FF2B5EF4-FFF2-40B4-BE49-F238E27FC236}">
                      <a16:creationId xmlns:a16="http://schemas.microsoft.com/office/drawing/2014/main" id="{CB06CB11-4203-4F3E-9ACB-9BA37A2F6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3616"/>
                  <a:ext cx="224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1" name="Group 51">
                <a:extLst>
                  <a:ext uri="{FF2B5EF4-FFF2-40B4-BE49-F238E27FC236}">
                    <a16:creationId xmlns:a16="http://schemas.microsoft.com/office/drawing/2014/main" id="{8406303C-D3A5-44F9-995F-99974AA55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3616"/>
                <a:ext cx="1833" cy="527"/>
                <a:chOff x="3586" y="3616"/>
                <a:chExt cx="1833" cy="527"/>
              </a:xfrm>
            </p:grpSpPr>
            <p:sp>
              <p:nvSpPr>
                <p:cNvPr id="10292" name="Rectangle 52">
                  <a:extLst>
                    <a:ext uri="{FF2B5EF4-FFF2-40B4-BE49-F238E27FC236}">
                      <a16:creationId xmlns:a16="http://schemas.microsoft.com/office/drawing/2014/main" id="{86A155DB-295A-412C-A11D-C6C2B631D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3616"/>
                  <a:ext cx="171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Length can be measured in meters or feet.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93" name="Rectangle 53">
                  <a:extLst>
                    <a:ext uri="{FF2B5EF4-FFF2-40B4-BE49-F238E27FC236}">
                      <a16:creationId xmlns:a16="http://schemas.microsoft.com/office/drawing/2014/main" id="{245E11C7-3F35-4832-B0D6-6C5BE0AC7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3616"/>
                  <a:ext cx="183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94" name="Rectangle 54">
              <a:extLst>
                <a:ext uri="{FF2B5EF4-FFF2-40B4-BE49-F238E27FC236}">
                  <a16:creationId xmlns:a16="http://schemas.microsoft.com/office/drawing/2014/main" id="{7D36A621-66AD-4CF9-B410-CDBC8148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"/>
              <a:ext cx="4991" cy="3953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4564</Words>
  <Application>Microsoft Office PowerPoint</Application>
  <PresentationFormat>On-screen Show (4:3)</PresentationFormat>
  <Paragraphs>913</Paragraphs>
  <Slides>75</Slides>
  <Notes>73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75</vt:i4>
      </vt:variant>
    </vt:vector>
  </HeadingPairs>
  <TitlesOfParts>
    <vt:vector size="86" baseType="lpstr">
      <vt:lpstr>MS Mincho</vt:lpstr>
      <vt:lpstr>SimSun</vt:lpstr>
      <vt:lpstr>Arial</vt:lpstr>
      <vt:lpstr>Calibri</vt:lpstr>
      <vt:lpstr>Calibri Light</vt:lpstr>
      <vt:lpstr>Cambria Math</vt:lpstr>
      <vt:lpstr>source sans pro</vt:lpstr>
      <vt:lpstr>Symbol</vt:lpstr>
      <vt:lpstr>Times New Roman</vt:lpstr>
      <vt:lpstr>Wingdings</vt:lpstr>
      <vt:lpstr>Office Theme</vt:lpstr>
      <vt:lpstr>Introduction to Data Mining    Chapter 2  Data </vt:lpstr>
      <vt:lpstr>R Code Examples</vt:lpstr>
      <vt:lpstr>Topics</vt:lpstr>
      <vt:lpstr>What is Data?</vt:lpstr>
      <vt:lpstr>Attribute Values</vt:lpstr>
      <vt:lpstr>Types of Attributes - Scales </vt:lpstr>
      <vt:lpstr>PowerPoint Presentation</vt:lpstr>
      <vt:lpstr>PowerPoint Presentation</vt:lpstr>
      <vt:lpstr>Discrete and Continuous Attributes </vt:lpstr>
      <vt:lpstr>Examples</vt:lpstr>
      <vt:lpstr>Topics</vt:lpstr>
      <vt:lpstr>Types of data sets </vt:lpstr>
      <vt:lpstr>Important Characteristics of Structured Data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Creation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Correlation</vt:lpstr>
      <vt:lpstr>Visually Evaluating Correlation</vt:lpstr>
      <vt:lpstr>Rank Correlation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7</cp:revision>
  <dcterms:created xsi:type="dcterms:W3CDTF">2021-02-09T18:53:03Z</dcterms:created>
  <dcterms:modified xsi:type="dcterms:W3CDTF">2024-09-13T13:54:52Z</dcterms:modified>
</cp:coreProperties>
</file>